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64" r:id="rId3"/>
    <p:sldId id="265" r:id="rId4"/>
    <p:sldId id="266" r:id="rId5"/>
    <p:sldId id="267" r:id="rId6"/>
    <p:sldId id="290" r:id="rId7"/>
    <p:sldId id="294" r:id="rId8"/>
    <p:sldId id="293" r:id="rId9"/>
    <p:sldId id="295" r:id="rId10"/>
    <p:sldId id="296" r:id="rId11"/>
    <p:sldId id="268" r:id="rId12"/>
    <p:sldId id="269" r:id="rId13"/>
    <p:sldId id="279" r:id="rId14"/>
    <p:sldId id="270" r:id="rId15"/>
    <p:sldId id="261" r:id="rId16"/>
    <p:sldId id="280" r:id="rId17"/>
    <p:sldId id="272" r:id="rId18"/>
    <p:sldId id="273" r:id="rId19"/>
    <p:sldId id="274" r:id="rId20"/>
    <p:sldId id="260" r:id="rId21"/>
    <p:sldId id="287" r:id="rId22"/>
    <p:sldId id="291" r:id="rId23"/>
    <p:sldId id="292" r:id="rId24"/>
    <p:sldId id="288" r:id="rId25"/>
    <p:sldId id="283" r:id="rId26"/>
    <p:sldId id="284" r:id="rId27"/>
    <p:sldId id="286" r:id="rId28"/>
    <p:sldId id="276" r:id="rId29"/>
    <p:sldId id="275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4" autoAdjust="0"/>
    <p:restoredTop sz="94660"/>
  </p:normalViewPr>
  <p:slideViewPr>
    <p:cSldViewPr>
      <p:cViewPr varScale="1">
        <p:scale>
          <a:sx n="75" d="100"/>
          <a:sy n="75" d="100"/>
        </p:scale>
        <p:origin x="66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B7EED-D1A6-4E42-952C-BB2629EFE160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35095-6497-4A26-8EB4-3C196FD687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DDAB-C4E3-4AD5-8EBD-43C0C09DBA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8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98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09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56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98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01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50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87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0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1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04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0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72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53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47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E3B-8E4C-4A06-82E6-B5B85B1975D3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11E057-13C5-4791-82D0-0715CC1EF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8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Leaves</a:t>
            </a:r>
            <a:r>
              <a:rPr lang="nl-NL" dirty="0" smtClean="0"/>
              <a:t> 3.4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wycokck.org/uploadedImages/Departments/Parks_and_Recreation/home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" y="1434698"/>
            <a:ext cx="91535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Photosynthesis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477692"/>
            <a:ext cx="6447501" cy="2910579"/>
          </a:xfrm>
        </p:spPr>
        <p:txBody>
          <a:bodyPr/>
          <a:lstStyle/>
          <a:p>
            <a:r>
              <a:rPr lang="en-GB" dirty="0" smtClean="0"/>
              <a:t>A chemical reaction (activated by light) in which the plant creates glucose and oxygen.</a:t>
            </a:r>
          </a:p>
        </p:txBody>
      </p:sp>
      <p:pic>
        <p:nvPicPr>
          <p:cNvPr id="5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22" y="2966689"/>
            <a:ext cx="3845378" cy="3079367"/>
          </a:xfrm>
        </p:spPr>
      </p:pic>
      <p:sp>
        <p:nvSpPr>
          <p:cNvPr id="6" name="Rectangle 5"/>
          <p:cNvSpPr/>
          <p:nvPr/>
        </p:nvSpPr>
        <p:spPr>
          <a:xfrm>
            <a:off x="508000" y="4249303"/>
            <a:ext cx="394050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dirty="0"/>
              <a:t>Water+ carbondioxide + light = glucose + </a:t>
            </a:r>
            <a:r>
              <a:rPr lang="nl-NL" sz="1350" dirty="0" err="1"/>
              <a:t>oxygen</a:t>
            </a:r>
            <a:endParaRPr lang="nl-NL" sz="1350" dirty="0"/>
          </a:p>
          <a:p>
            <a:r>
              <a:rPr lang="nl-NL" sz="1350" dirty="0"/>
              <a:t> </a:t>
            </a:r>
          </a:p>
          <a:p>
            <a:r>
              <a:rPr lang="nl-NL" sz="1350" dirty="0"/>
              <a:t>H</a:t>
            </a:r>
            <a:r>
              <a:rPr lang="nl-NL" sz="1350" baseline="-25000" dirty="0"/>
              <a:t>2</a:t>
            </a:r>
            <a:r>
              <a:rPr lang="nl-NL" sz="1350" dirty="0"/>
              <a:t>O    + CO</a:t>
            </a:r>
            <a:r>
              <a:rPr lang="nl-NL" sz="1350" baseline="-25000" dirty="0"/>
              <a:t>2</a:t>
            </a:r>
            <a:r>
              <a:rPr lang="nl-NL" sz="1350" dirty="0"/>
              <a:t>   + </a:t>
            </a:r>
            <a:r>
              <a:rPr lang="nl-NL" sz="1350" dirty="0" smtClean="0"/>
              <a:t>energy          </a:t>
            </a:r>
            <a:r>
              <a:rPr lang="nl-NL" sz="1350" dirty="0"/>
              <a:t>= C</a:t>
            </a:r>
            <a:r>
              <a:rPr lang="nl-NL" sz="1350" baseline="-25000" dirty="0"/>
              <a:t>6</a:t>
            </a:r>
            <a:r>
              <a:rPr lang="nl-NL" sz="1350" dirty="0"/>
              <a:t>H</a:t>
            </a:r>
            <a:r>
              <a:rPr lang="nl-NL" sz="1350" baseline="-25000" dirty="0"/>
              <a:t>12</a:t>
            </a:r>
            <a:r>
              <a:rPr lang="nl-NL" sz="1350" dirty="0"/>
              <a:t>O</a:t>
            </a:r>
            <a:r>
              <a:rPr lang="nl-NL" sz="1350" baseline="-25000" dirty="0"/>
              <a:t>6 </a:t>
            </a:r>
            <a:r>
              <a:rPr lang="nl-NL" sz="1350" dirty="0"/>
              <a:t>+   O</a:t>
            </a:r>
            <a:r>
              <a:rPr lang="nl-NL" sz="135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8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leaf</a:t>
            </a:r>
            <a:endParaRPr lang="en-GB" dirty="0"/>
          </a:p>
        </p:txBody>
      </p:sp>
      <p:pic>
        <p:nvPicPr>
          <p:cNvPr id="4" name="Content Placeholder 3" descr="http://www.shmoop.com/images/biology/biobook_plantsf_graphik_17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12776"/>
            <a:ext cx="73671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4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Vessels in a leaf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mystery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36" y="1772816"/>
            <a:ext cx="40290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25.media.tumblr.com/tumblr_l9amqx9lyQ1qahuhjo1_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823970" cy="47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0244" name="Picture 5" descr="leaf%20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Leaf scar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place where the leaf was attached is now sealed of by a corky layer.</a:t>
            </a:r>
          </a:p>
          <a:p>
            <a:endParaRPr lang="en-GB" sz="2400" dirty="0" smtClean="0"/>
          </a:p>
          <a:p>
            <a:r>
              <a:rPr lang="en-GB" sz="2400" dirty="0" smtClean="0"/>
              <a:t>The arrow points to the vascular bundles </a:t>
            </a:r>
            <a:endParaRPr lang="en-GB" sz="2400" dirty="0"/>
          </a:p>
        </p:txBody>
      </p:sp>
      <p:pic>
        <p:nvPicPr>
          <p:cNvPr id="5" name="Picture 4" descr="http://www.uky.edu/Ag/Horticulture/kytreewebsite/Native%20tree%20Keys/glossary/images/vasculartra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9225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6388" name="Picture 5" descr="http://www.extension.org/mediawiki/files/5/5d/Leaf_s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81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Function of leaves</a:t>
            </a:r>
            <a:endParaRPr lang="nl-NL" altLang="nl-NL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Photosynthesis</a:t>
            </a:r>
            <a:endParaRPr lang="nl-NL" altLang="nl-NL" smtClean="0"/>
          </a:p>
        </p:txBody>
      </p:sp>
      <p:pic>
        <p:nvPicPr>
          <p:cNvPr id="11268" name="Picture 5" descr="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81100"/>
            <a:ext cx="45529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076" name="Picture 5" descr="define-perennial-bulb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52913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bulb_cross_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44675"/>
            <a:ext cx="44291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4100" name="Picture 5" descr="08IIA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08IIB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08IIC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612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5124" name="Picture 4" descr="08IIB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08IIG-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0"/>
            <a:ext cx="3219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08IIG-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62300"/>
            <a:ext cx="44640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6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plant?</a:t>
            </a:r>
            <a:endParaRPr lang="en-GB" dirty="0"/>
          </a:p>
        </p:txBody>
      </p:sp>
      <p:pic>
        <p:nvPicPr>
          <p:cNvPr id="4" name="Content Placeholder 3" descr="http://www.bbc.co.uk/schools/gcsebitesize/science/images/aqaaddsci_06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2025" y="2335336"/>
            <a:ext cx="5210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 flipV="1">
            <a:off x="2640914" y="2406950"/>
            <a:ext cx="1224136" cy="30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3059832" y="2910057"/>
            <a:ext cx="729832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flipV="1">
            <a:off x="3127167" y="3409166"/>
            <a:ext cx="684076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5580112" y="3843313"/>
            <a:ext cx="864096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flipV="1">
            <a:off x="5580112" y="4268809"/>
            <a:ext cx="684076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flipV="1">
            <a:off x="5580112" y="4764160"/>
            <a:ext cx="684076" cy="29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7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of leaves</a:t>
            </a:r>
            <a:endParaRPr lang="nl-NL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Photosynthesis</a:t>
            </a:r>
          </a:p>
          <a:p>
            <a:pPr eaLnBrk="1" hangingPunct="1"/>
            <a:endParaRPr lang="en-US" dirty="0"/>
          </a:p>
          <a:p>
            <a:r>
              <a:rPr lang="en-US" sz="1800" dirty="0" smtClean="0"/>
              <a:t>Photo = light</a:t>
            </a:r>
          </a:p>
          <a:p>
            <a:r>
              <a:rPr lang="en-US" sz="1800" dirty="0" smtClean="0"/>
              <a:t>Synthesis = assemble, put together</a:t>
            </a:r>
          </a:p>
          <a:p>
            <a:endParaRPr lang="en-US" sz="1800" dirty="0" smtClean="0"/>
          </a:p>
          <a:p>
            <a:r>
              <a:rPr lang="en-US" sz="1800" dirty="0" smtClean="0"/>
              <a:t>What is put together?</a:t>
            </a:r>
            <a:endParaRPr lang="nl-NL" sz="1800" dirty="0" smtClean="0"/>
          </a:p>
          <a:p>
            <a:pPr eaLnBrk="1" hangingPunct="1"/>
            <a:endParaRPr lang="nl-NL" sz="1800" b="1" dirty="0" smtClean="0"/>
          </a:p>
        </p:txBody>
      </p:sp>
      <p:pic>
        <p:nvPicPr>
          <p:cNvPr id="11268" name="Picture 5" descr="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81100"/>
            <a:ext cx="45529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of leaves</a:t>
            </a:r>
            <a:endParaRPr lang="nl-NL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Photosynthesis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What is put together?</a:t>
            </a:r>
            <a:endParaRPr lang="nl-NL" sz="1800" dirty="0" smtClean="0"/>
          </a:p>
          <a:p>
            <a:pPr marL="0" indent="0">
              <a:buNone/>
            </a:pPr>
            <a:endParaRPr lang="en-US" altLang="nl-NL" sz="1800" dirty="0" smtClean="0"/>
          </a:p>
          <a:p>
            <a:pPr marL="0" indent="0">
              <a:buNone/>
            </a:pPr>
            <a:r>
              <a:rPr lang="en-US" altLang="nl-NL" sz="1800" dirty="0" smtClean="0"/>
              <a:t>Glucose and oxygen are created </a:t>
            </a:r>
            <a:r>
              <a:rPr lang="en-US" altLang="nl-NL" sz="1800" dirty="0"/>
              <a:t>out of water and </a:t>
            </a:r>
            <a:r>
              <a:rPr lang="en-US" altLang="nl-NL" sz="1800" dirty="0" smtClean="0"/>
              <a:t>carbon dioxide (a gas):</a:t>
            </a:r>
            <a:endParaRPr lang="en-US" altLang="nl-NL" sz="1800" dirty="0"/>
          </a:p>
          <a:p>
            <a:pPr>
              <a:buNone/>
            </a:pPr>
            <a:r>
              <a:rPr lang="en-US" altLang="nl-NL" sz="1800" dirty="0"/>
              <a:t>	</a:t>
            </a:r>
          </a:p>
          <a:p>
            <a:pPr>
              <a:buNone/>
            </a:pPr>
            <a:r>
              <a:rPr lang="en-US" altLang="nl-NL" sz="1800" dirty="0"/>
              <a:t>Water + CO</a:t>
            </a:r>
            <a:r>
              <a:rPr lang="en-US" altLang="nl-NL" sz="1400" dirty="0"/>
              <a:t>2</a:t>
            </a:r>
            <a:r>
              <a:rPr lang="en-US" altLang="nl-NL" sz="1800" dirty="0"/>
              <a:t> </a:t>
            </a:r>
            <a:r>
              <a:rPr lang="en-US" altLang="nl-NL" sz="1800" dirty="0">
                <a:sym typeface="Wingdings" panose="05000000000000000000" pitchFamily="2" charset="2"/>
              </a:rPr>
              <a:t> glucose + oxygen</a:t>
            </a:r>
            <a:endParaRPr lang="nl-NL" altLang="nl-NL" sz="1800" dirty="0"/>
          </a:p>
          <a:p>
            <a:pPr eaLnBrk="1" hangingPunct="1"/>
            <a:endParaRPr lang="nl-NL" sz="1800" b="1" dirty="0" smtClean="0"/>
          </a:p>
        </p:txBody>
      </p:sp>
      <p:pic>
        <p:nvPicPr>
          <p:cNvPr id="11268" name="Picture 5" descr="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81100"/>
            <a:ext cx="45529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VS respiration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77692"/>
            <a:ext cx="7160344" cy="2910579"/>
          </a:xfrm>
        </p:spPr>
        <p:txBody>
          <a:bodyPr/>
          <a:lstStyle/>
          <a:p>
            <a:r>
              <a:rPr lang="nl-NL" dirty="0"/>
              <a:t>C</a:t>
            </a:r>
            <a:r>
              <a:rPr lang="nl-NL" baseline="-25000" dirty="0"/>
              <a:t>6</a:t>
            </a:r>
            <a:r>
              <a:rPr lang="nl-NL" dirty="0"/>
              <a:t>H</a:t>
            </a:r>
            <a:r>
              <a:rPr lang="nl-NL" baseline="-25000" dirty="0"/>
              <a:t>12</a:t>
            </a:r>
            <a:r>
              <a:rPr lang="nl-NL" dirty="0"/>
              <a:t>O</a:t>
            </a:r>
            <a:r>
              <a:rPr lang="nl-NL" baseline="-25000" dirty="0"/>
              <a:t>6     </a:t>
            </a:r>
            <a:r>
              <a:rPr lang="nl-NL" dirty="0"/>
              <a:t>+   O</a:t>
            </a:r>
            <a:r>
              <a:rPr lang="nl-NL" baseline="-25000" dirty="0"/>
              <a:t>2</a:t>
            </a:r>
            <a:r>
              <a:rPr lang="nl-NL" dirty="0"/>
              <a:t>       = H</a:t>
            </a:r>
            <a:r>
              <a:rPr lang="nl-NL" baseline="-25000" dirty="0"/>
              <a:t>2</a:t>
            </a:r>
            <a:r>
              <a:rPr lang="nl-NL" dirty="0"/>
              <a:t>O + CO</a:t>
            </a:r>
            <a:r>
              <a:rPr lang="nl-NL" baseline="-25000" dirty="0"/>
              <a:t>2</a:t>
            </a:r>
            <a:r>
              <a:rPr lang="nl-NL" dirty="0"/>
              <a:t> + </a:t>
            </a:r>
            <a:r>
              <a:rPr lang="nl-NL" dirty="0" smtClean="0"/>
              <a:t>energy</a:t>
            </a:r>
          </a:p>
          <a:p>
            <a:endParaRPr lang="nl-NL" dirty="0" smtClean="0"/>
          </a:p>
          <a:p>
            <a:r>
              <a:rPr lang="nl-NL" dirty="0" smtClean="0"/>
              <a:t>H</a:t>
            </a:r>
            <a:r>
              <a:rPr lang="nl-NL" baseline="-25000" dirty="0" smtClean="0"/>
              <a:t>2</a:t>
            </a:r>
            <a:r>
              <a:rPr lang="nl-NL" dirty="0" smtClean="0"/>
              <a:t>O  </a:t>
            </a:r>
            <a:r>
              <a:rPr lang="nl-NL" dirty="0"/>
              <a:t>+ </a:t>
            </a:r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 </a:t>
            </a:r>
            <a:r>
              <a:rPr lang="nl-NL" dirty="0"/>
              <a:t>+ </a:t>
            </a:r>
            <a:r>
              <a:rPr lang="nl-NL" dirty="0" smtClean="0"/>
              <a:t>energy  =  </a:t>
            </a:r>
            <a:r>
              <a:rPr lang="nl-NL" dirty="0"/>
              <a:t>C</a:t>
            </a:r>
            <a:r>
              <a:rPr lang="nl-NL" baseline="-25000" dirty="0"/>
              <a:t>6</a:t>
            </a:r>
            <a:r>
              <a:rPr lang="nl-NL" dirty="0"/>
              <a:t>H</a:t>
            </a:r>
            <a:r>
              <a:rPr lang="nl-NL" baseline="-25000" dirty="0"/>
              <a:t>12</a:t>
            </a:r>
            <a:r>
              <a:rPr lang="nl-NL" dirty="0"/>
              <a:t>O</a:t>
            </a:r>
            <a:r>
              <a:rPr lang="nl-NL" baseline="-25000" dirty="0"/>
              <a:t>6 </a:t>
            </a:r>
            <a:r>
              <a:rPr lang="nl-NL" dirty="0"/>
              <a:t>+   O</a:t>
            </a:r>
            <a:r>
              <a:rPr lang="nl-NL" baseline="-25000" dirty="0"/>
              <a:t>2</a:t>
            </a:r>
          </a:p>
          <a:p>
            <a:pPr marL="0" indent="0">
              <a:buNone/>
            </a:pPr>
            <a:r>
              <a:rPr lang="nl-NL" dirty="0" smtClean="0"/>
              <a:t>  </a:t>
            </a:r>
            <a:endParaRPr lang="nl-NL" baseline="-25000" dirty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819"/>
            <a:ext cx="3846557" cy="29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Bruto </a:t>
            </a:r>
            <a:r>
              <a:rPr lang="nl-NL" dirty="0" err="1" smtClean="0"/>
              <a:t>and</a:t>
            </a:r>
            <a:r>
              <a:rPr lang="nl-NL" dirty="0" smtClean="0"/>
              <a:t> netto </a:t>
            </a:r>
            <a:r>
              <a:rPr lang="nl-NL" dirty="0" err="1" smtClean="0"/>
              <a:t>production</a:t>
            </a:r>
            <a:r>
              <a:rPr lang="nl-NL" dirty="0" smtClean="0"/>
              <a:t>.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20798" y="2477692"/>
            <a:ext cx="3171082" cy="2910580"/>
          </a:xfrm>
        </p:spPr>
        <p:txBody>
          <a:bodyPr/>
          <a:lstStyle/>
          <a:p>
            <a:r>
              <a:rPr lang="nl-NL" dirty="0" smtClean="0"/>
              <a:t>Bruto </a:t>
            </a:r>
            <a:r>
              <a:rPr lang="nl-NL" dirty="0" err="1" smtClean="0"/>
              <a:t>production</a:t>
            </a:r>
            <a:r>
              <a:rPr lang="nl-NL" dirty="0" smtClean="0"/>
              <a:t>=</a:t>
            </a:r>
          </a:p>
          <a:p>
            <a:pPr lvl="1"/>
            <a:r>
              <a:rPr lang="nl-NL" dirty="0" smtClean="0"/>
              <a:t>How </a:t>
            </a:r>
            <a:r>
              <a:rPr lang="nl-NL" dirty="0" err="1" smtClean="0"/>
              <a:t>much</a:t>
            </a:r>
            <a:r>
              <a:rPr lang="nl-NL" dirty="0" smtClean="0"/>
              <a:t> O</a:t>
            </a:r>
            <a:r>
              <a:rPr lang="nl-NL" baseline="30000" dirty="0" smtClean="0"/>
              <a:t>2 </a:t>
            </a:r>
            <a:r>
              <a:rPr lang="nl-NL" dirty="0"/>
              <a:t>is  </a:t>
            </a:r>
            <a:r>
              <a:rPr lang="nl-NL" dirty="0" err="1" smtClean="0"/>
              <a:t>produced</a:t>
            </a:r>
            <a:r>
              <a:rPr lang="nl-NL" dirty="0" smtClean="0"/>
              <a:t>.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75364" y="2477692"/>
            <a:ext cx="3448964" cy="2910580"/>
          </a:xfrm>
        </p:spPr>
        <p:txBody>
          <a:bodyPr/>
          <a:lstStyle/>
          <a:p>
            <a:r>
              <a:rPr lang="nl-NL" dirty="0" smtClean="0"/>
              <a:t>Netto </a:t>
            </a:r>
            <a:r>
              <a:rPr lang="nl-NL" dirty="0" err="1" smtClean="0"/>
              <a:t>production</a:t>
            </a:r>
            <a:r>
              <a:rPr lang="nl-NL" dirty="0" smtClean="0"/>
              <a:t>=</a:t>
            </a:r>
          </a:p>
          <a:p>
            <a:pPr lvl="1"/>
            <a:r>
              <a:rPr lang="nl-NL" dirty="0" smtClean="0"/>
              <a:t>Bruto </a:t>
            </a:r>
            <a:r>
              <a:rPr lang="nl-NL" dirty="0" err="1" smtClean="0"/>
              <a:t>production</a:t>
            </a:r>
            <a:r>
              <a:rPr lang="nl-NL" dirty="0" smtClean="0"/>
              <a:t> – the </a:t>
            </a:r>
            <a:r>
              <a:rPr lang="nl-NL" dirty="0" err="1" smtClean="0"/>
              <a:t>amount</a:t>
            </a:r>
            <a:r>
              <a:rPr lang="nl-NL" dirty="0"/>
              <a:t> O</a:t>
            </a:r>
            <a:r>
              <a:rPr lang="nl-NL" baseline="30000" dirty="0"/>
              <a:t>2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77" y="3573016"/>
            <a:ext cx="3751403" cy="3063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98" y="4431850"/>
            <a:ext cx="291765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Vragen</a:t>
            </a:r>
            <a:r>
              <a:rPr lang="en-US" sz="1350" dirty="0"/>
              <a:t>:</a:t>
            </a:r>
          </a:p>
          <a:p>
            <a:r>
              <a:rPr lang="en-US" sz="1350" dirty="0" err="1"/>
              <a:t>Wanneer</a:t>
            </a:r>
            <a:r>
              <a:rPr lang="en-US" sz="1350" dirty="0"/>
              <a:t> is de </a:t>
            </a:r>
            <a:r>
              <a:rPr lang="en-US" sz="1350" dirty="0" err="1"/>
              <a:t>bruto</a:t>
            </a:r>
            <a:r>
              <a:rPr lang="en-US" sz="1350" dirty="0"/>
              <a:t> </a:t>
            </a:r>
            <a:r>
              <a:rPr lang="en-US" sz="1350" dirty="0" err="1"/>
              <a:t>productie</a:t>
            </a:r>
            <a:r>
              <a:rPr lang="en-US" sz="1350" dirty="0"/>
              <a:t> 0? </a:t>
            </a:r>
          </a:p>
          <a:p>
            <a:r>
              <a:rPr lang="en-US" sz="1350" dirty="0" err="1"/>
              <a:t>Wanneer</a:t>
            </a:r>
            <a:r>
              <a:rPr lang="en-US" sz="1350" dirty="0"/>
              <a:t> is de </a:t>
            </a:r>
            <a:r>
              <a:rPr lang="en-US" sz="1350" dirty="0" err="1"/>
              <a:t>netto</a:t>
            </a:r>
            <a:r>
              <a:rPr lang="en-US" sz="1350" dirty="0"/>
              <a:t> </a:t>
            </a:r>
            <a:r>
              <a:rPr lang="en-US" sz="1350" dirty="0" err="1"/>
              <a:t>productie</a:t>
            </a:r>
            <a:r>
              <a:rPr lang="en-US" sz="1350" dirty="0"/>
              <a:t> 0?</a:t>
            </a:r>
          </a:p>
          <a:p>
            <a:r>
              <a:rPr lang="en-US" sz="1350" dirty="0" err="1"/>
              <a:t>Waarom</a:t>
            </a:r>
            <a:r>
              <a:rPr lang="en-US" sz="1350" dirty="0"/>
              <a:t> </a:t>
            </a:r>
            <a:r>
              <a:rPr lang="en-US" sz="1350" dirty="0" err="1"/>
              <a:t>stopt</a:t>
            </a:r>
            <a:r>
              <a:rPr lang="en-US" sz="1350" dirty="0"/>
              <a:t> de </a:t>
            </a:r>
            <a:r>
              <a:rPr lang="en-US" sz="1350" dirty="0" err="1"/>
              <a:t>stijging</a:t>
            </a:r>
            <a:r>
              <a:rPr lang="en-US" sz="1350" dirty="0"/>
              <a:t> </a:t>
            </a:r>
            <a:r>
              <a:rPr lang="en-US" sz="1350" dirty="0" err="1"/>
              <a:t>bij</a:t>
            </a:r>
            <a:r>
              <a:rPr lang="en-US" sz="1350" dirty="0"/>
              <a:t> R?</a:t>
            </a:r>
          </a:p>
          <a:p>
            <a:r>
              <a:rPr lang="en-US" sz="1350" dirty="0" err="1"/>
              <a:t>Wat</a:t>
            </a:r>
            <a:r>
              <a:rPr lang="en-US" sz="1350" dirty="0"/>
              <a:t> </a:t>
            </a:r>
            <a:r>
              <a:rPr lang="en-US" sz="1350" dirty="0" err="1"/>
              <a:t>als</a:t>
            </a:r>
            <a:r>
              <a:rPr lang="en-US" sz="1350" dirty="0"/>
              <a:t> je de plant </a:t>
            </a:r>
            <a:r>
              <a:rPr lang="en-US" sz="1350" dirty="0" err="1"/>
              <a:t>mest</a:t>
            </a:r>
            <a:r>
              <a:rPr lang="en-US" sz="1350" dirty="0"/>
              <a:t> </a:t>
            </a:r>
            <a:r>
              <a:rPr lang="en-US" sz="1350" dirty="0" err="1"/>
              <a:t>geeft</a:t>
            </a:r>
            <a:r>
              <a:rPr lang="en-US" sz="1350"/>
              <a:t>?</a:t>
            </a: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4038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4340" name="Picture 5" descr="http://academic.kellogg.edu/herbrandsonc/bio111/images/stems/stems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5364" name="Picture 5" descr="http://www.bomengids.nl/winter/Witte_paardenkastanje__Aesculus_hippocastanum__Horse_chestnut@6@img_9240kn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151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7412" name="Picture 2" descr="http://www.itc.ttu.edu/techhort/IMAGES/plants/pear/lentic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93213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7172" name="Picture 4" descr="16t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3350"/>
            <a:ext cx="83883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6148" name="Picture 7" descr="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56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of the root</a:t>
            </a:r>
            <a:endParaRPr lang="en-GB" dirty="0"/>
          </a:p>
        </p:txBody>
      </p:sp>
      <p:pic>
        <p:nvPicPr>
          <p:cNvPr id="5" name="Picture 4" descr="http://academic.kellogg.edu/herbrandsonc/bio111/images/roots/roots.6.jpg"/>
          <p:cNvPicPr/>
          <p:nvPr/>
        </p:nvPicPr>
        <p:blipFill>
          <a:blip r:embed="rId2" cstate="print"/>
          <a:srcRect r="10667"/>
          <a:stretch>
            <a:fillRect/>
          </a:stretch>
        </p:blipFill>
        <p:spPr bwMode="auto">
          <a:xfrm>
            <a:off x="4067944" y="1988840"/>
            <a:ext cx="4752528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mg.sparknotes.com/figures/B/b1ab5bb87aee74a86fdae78ed564e663/root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19"/>
          <a:stretch>
            <a:fillRect/>
          </a:stretch>
        </p:blipFill>
        <p:spPr bwMode="auto">
          <a:xfrm>
            <a:off x="0" y="1772817"/>
            <a:ext cx="402229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 flipV="1">
            <a:off x="4008907" y="1988840"/>
            <a:ext cx="105376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3994466" y="3853090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flipV="1">
            <a:off x="3994466" y="4437112"/>
            <a:ext cx="105376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flipV="1">
            <a:off x="395536" y="1485356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flipV="1">
            <a:off x="1547664" y="1552959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2594733" y="1908283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flipV="1">
            <a:off x="107504" y="2924944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flipV="1">
            <a:off x="3001606" y="3156617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flipV="1">
            <a:off x="3014182" y="5009197"/>
            <a:ext cx="1053762" cy="44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166333" y="5524779"/>
            <a:ext cx="1512168" cy="2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2906670" y="4721166"/>
            <a:ext cx="1512168" cy="2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2613099" y="2292521"/>
            <a:ext cx="1454845" cy="280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c.artprintimages.com/images/art-print/david-m-dennis-x-section-of-vascular-bundle-of-corn-stem-showing-xylem-phloem_i-G-20-2072-6V62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58158" y="3423716"/>
            <a:ext cx="2943671" cy="39248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Vascular system stem</a:t>
            </a:r>
            <a:endParaRPr lang="en-GB" dirty="0"/>
          </a:p>
        </p:txBody>
      </p:sp>
      <p:pic>
        <p:nvPicPr>
          <p:cNvPr id="4" name="Picture 3" descr="http://www.biologie.uni-hamburg.de/b-online/library/webb/BOT410/410Labs/LabsHTML-99/Stems-1/Image268.jpg"/>
          <p:cNvPicPr/>
          <p:nvPr/>
        </p:nvPicPr>
        <p:blipFill>
          <a:blip r:embed="rId4" cstate="print">
            <a:clrChange>
              <a:clrFrom>
                <a:srgbClr val="EDEAC1"/>
              </a:clrFrom>
              <a:clrTo>
                <a:srgbClr val="EDEA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38638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biologie.uni-hamburg.de/b-online/library/webb/BOT410/410Labs/LabsHTML-99/Stems-1/Image271.jpg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340768"/>
            <a:ext cx="3240360" cy="28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5220072" y="177281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 flipV="1">
            <a:off x="5508104" y="2889786"/>
            <a:ext cx="372332" cy="448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1814708" y="5456769"/>
            <a:ext cx="186166" cy="448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1712842" y="4331637"/>
            <a:ext cx="576064" cy="428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Vascular system tree trunk</a:t>
            </a:r>
            <a:endParaRPr lang="en-GB" dirty="0"/>
          </a:p>
        </p:txBody>
      </p:sp>
      <p:pic>
        <p:nvPicPr>
          <p:cNvPr id="12" name="Picture 11" descr="Anatomy of a Tre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79266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932040" y="24208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nl-NL" dirty="0" smtClean="0"/>
              <a:t> </a:t>
            </a:r>
            <a:r>
              <a:rPr lang="en-US" b="1" dirty="0"/>
              <a:t> </a:t>
            </a:r>
            <a:r>
              <a:rPr lang="en-US" b="1" dirty="0" smtClean="0"/>
              <a:t>  outer bark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/>
              <a:t>     inner bark </a:t>
            </a:r>
            <a:endParaRPr lang="nl-NL" dirty="0" smtClean="0"/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     cambium cell layer</a:t>
            </a:r>
            <a:r>
              <a:rPr lang="en-US" dirty="0" smtClean="0"/>
              <a:t>  </a:t>
            </a:r>
            <a:endParaRPr lang="nl-NL" dirty="0" smtClean="0"/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    Sapwood</a:t>
            </a:r>
            <a:r>
              <a:rPr lang="en-US" dirty="0" smtClean="0"/>
              <a:t>  </a:t>
            </a:r>
            <a:r>
              <a:rPr lang="en-US" b="1" dirty="0" smtClean="0"/>
              <a:t> </a:t>
            </a:r>
            <a:endParaRPr lang="nl-NL" dirty="0" smtClean="0"/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     </a:t>
            </a:r>
            <a:r>
              <a:rPr lang="en-US" b="1" dirty="0" smtClean="0"/>
              <a:t>Heartwood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5364088" y="2420888"/>
            <a:ext cx="21602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358071" y="3048663"/>
            <a:ext cx="216625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92080" y="3581939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358071" y="4149080"/>
            <a:ext cx="195023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364088" y="4718179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5364088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phloem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02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Autotroph and </a:t>
            </a:r>
            <a:r>
              <a:rPr lang="en-US" dirty="0" smtClean="0"/>
              <a:t>heterotroph 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616868" y="2035820"/>
            <a:ext cx="3088109" cy="3880772"/>
          </a:xfrm>
        </p:spPr>
        <p:txBody>
          <a:bodyPr/>
          <a:lstStyle/>
          <a:p>
            <a:r>
              <a:rPr lang="en-US" dirty="0"/>
              <a:t>Autotroph</a:t>
            </a:r>
            <a:endParaRPr lang="nl-NL" dirty="0" smtClean="0"/>
          </a:p>
          <a:p>
            <a:pPr lvl="1"/>
            <a:r>
              <a:rPr lang="nl-NL" dirty="0" err="1" smtClean="0"/>
              <a:t>Makes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energy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17477" y="2015728"/>
            <a:ext cx="3810544" cy="2910580"/>
          </a:xfrm>
        </p:spPr>
        <p:txBody>
          <a:bodyPr/>
          <a:lstStyle/>
          <a:p>
            <a:r>
              <a:rPr lang="en-US" dirty="0" smtClean="0"/>
              <a:t>Heterotroph</a:t>
            </a:r>
            <a:endParaRPr lang="nl-NL" dirty="0" smtClean="0"/>
          </a:p>
          <a:p>
            <a:pPr lvl="1"/>
            <a:r>
              <a:rPr lang="nl-NL" dirty="0" err="1" smtClean="0"/>
              <a:t>Eats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organisms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its</a:t>
            </a:r>
            <a:r>
              <a:rPr lang="nl-NL" dirty="0" smtClean="0"/>
              <a:t> energy.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7" y="3111334"/>
            <a:ext cx="2739316" cy="2889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77" y="3242613"/>
            <a:ext cx="4086225" cy="26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cells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77692"/>
            <a:ext cx="5283200" cy="2910579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hotosynthesis a chemical reaction </a:t>
            </a:r>
            <a:r>
              <a:rPr lang="en-GB" dirty="0"/>
              <a:t>that takes place in the </a:t>
            </a:r>
            <a:r>
              <a:rPr lang="en-GB" dirty="0" smtClean="0"/>
              <a:t>chloroplasts.</a:t>
            </a:r>
            <a:endParaRPr lang="en-GB" dirty="0"/>
          </a:p>
        </p:txBody>
      </p:sp>
      <p:pic>
        <p:nvPicPr>
          <p:cNvPr id="6146" name="Picture 2" descr="http://www.almende-isala.nl/portals/0/almende/wesenthorst/bio/microscoop/plantaardigec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93" y="857250"/>
            <a:ext cx="3167608" cy="51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organisation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AutoShape 2" descr="http://upload.wikimedia.org/wikipedia/commons/e/ef/Anatomical_Levels_of_Organization_ta.svg"/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508397" y="2477691"/>
            <a:ext cx="6447234" cy="29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GB"/>
          </a:p>
        </p:txBody>
      </p:sp>
      <p:pic>
        <p:nvPicPr>
          <p:cNvPr id="5124" name="Picture 4" descr="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5" y="1340767"/>
            <a:ext cx="6273985" cy="53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004048" y="1412776"/>
            <a:ext cx="212483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first chemistry lesson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Atoms</a:t>
            </a:r>
          </a:p>
          <a:p>
            <a:pPr lvl="1"/>
            <a:r>
              <a:rPr lang="en-GB" dirty="0" smtClean="0"/>
              <a:t>The smallest units where everything (living and dead) is made of. </a:t>
            </a:r>
          </a:p>
          <a:p>
            <a:pPr lvl="1"/>
            <a:endParaRPr lang="en-GB" dirty="0"/>
          </a:p>
          <a:p>
            <a:r>
              <a:rPr lang="en-GB" dirty="0"/>
              <a:t>For example </a:t>
            </a:r>
            <a:endParaRPr lang="en-GB" b="1" dirty="0" smtClean="0"/>
          </a:p>
          <a:p>
            <a:pPr lvl="1"/>
            <a:r>
              <a:rPr lang="en-GB" dirty="0" smtClean="0"/>
              <a:t>H = Hydrogen (</a:t>
            </a:r>
            <a:r>
              <a:rPr lang="en-GB" dirty="0" err="1" smtClean="0"/>
              <a:t>Waterstof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 = Oxygen (</a:t>
            </a:r>
            <a:r>
              <a:rPr lang="en-GB" dirty="0" err="1"/>
              <a:t>Z</a:t>
            </a:r>
            <a:r>
              <a:rPr lang="en-GB" dirty="0" err="1" smtClean="0"/>
              <a:t>uurstof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 = carbon (</a:t>
            </a:r>
            <a:r>
              <a:rPr lang="en-GB" dirty="0" err="1"/>
              <a:t>K</a:t>
            </a:r>
            <a:r>
              <a:rPr lang="en-GB" dirty="0" err="1" smtClean="0"/>
              <a:t>oolstof</a:t>
            </a:r>
            <a:r>
              <a:rPr lang="en-GB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699" y="2176985"/>
            <a:ext cx="3478673" cy="291058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Molecules </a:t>
            </a:r>
          </a:p>
          <a:p>
            <a:pPr lvl="1"/>
            <a:r>
              <a:rPr lang="en-GB" dirty="0"/>
              <a:t>Are made of 2 or more atoms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pPr marL="342900" lvl="1" indent="0">
              <a:buNone/>
            </a:pPr>
            <a:endParaRPr lang="en-GB" dirty="0"/>
          </a:p>
          <a:p>
            <a:r>
              <a:rPr lang="en-GB" dirty="0" smtClean="0"/>
              <a:t>For example </a:t>
            </a:r>
          </a:p>
          <a:p>
            <a:pPr lvl="1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= Water </a:t>
            </a:r>
          </a:p>
          <a:p>
            <a:pPr lvl="1"/>
            <a:r>
              <a:rPr lang="en-GB" dirty="0" smtClean="0"/>
              <a:t>CO</a:t>
            </a:r>
            <a:r>
              <a:rPr lang="en-GB" baseline="-25000" dirty="0" smtClean="0"/>
              <a:t>2 </a:t>
            </a:r>
            <a:r>
              <a:rPr lang="en-GB" dirty="0" smtClean="0"/>
              <a:t>= </a:t>
            </a:r>
            <a:r>
              <a:rPr lang="en-GB" dirty="0" err="1"/>
              <a:t>C</a:t>
            </a:r>
            <a:r>
              <a:rPr lang="en-GB" dirty="0" err="1" smtClean="0"/>
              <a:t>arbondioxide</a:t>
            </a:r>
            <a:r>
              <a:rPr lang="en-GB" dirty="0" smtClean="0"/>
              <a:t> (</a:t>
            </a:r>
            <a:r>
              <a:rPr lang="en-GB" dirty="0" err="1"/>
              <a:t>K</a:t>
            </a:r>
            <a:r>
              <a:rPr lang="en-GB" dirty="0" err="1" smtClean="0"/>
              <a:t>oolstofdioxide</a:t>
            </a:r>
            <a:r>
              <a:rPr lang="en-GB" dirty="0" smtClean="0"/>
              <a:t>)</a:t>
            </a:r>
            <a:endParaRPr lang="en-GB" baseline="-25000" dirty="0" smtClean="0"/>
          </a:p>
          <a:p>
            <a:pPr lvl="1"/>
            <a:r>
              <a:rPr lang="en-GB" dirty="0" smtClean="0"/>
              <a:t>O</a:t>
            </a:r>
            <a:r>
              <a:rPr lang="en-GB" baseline="-25000" dirty="0" smtClean="0"/>
              <a:t>2 </a:t>
            </a:r>
            <a:r>
              <a:rPr lang="en-GB" dirty="0" smtClean="0"/>
              <a:t>=</a:t>
            </a:r>
            <a:r>
              <a:rPr lang="en-GB" baseline="-25000" dirty="0" smtClean="0"/>
              <a:t> </a:t>
            </a:r>
            <a:r>
              <a:rPr lang="en-GB" dirty="0" smtClean="0"/>
              <a:t>Oxygen (</a:t>
            </a:r>
            <a:r>
              <a:rPr lang="en-GB" dirty="0" err="1"/>
              <a:t>Z</a:t>
            </a:r>
            <a:r>
              <a:rPr lang="en-GB" dirty="0" err="1" smtClean="0"/>
              <a:t>uurstof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</a:t>
            </a:r>
            <a:r>
              <a:rPr lang="en-GB" baseline="-25000" dirty="0" smtClean="0"/>
              <a:t>6</a:t>
            </a:r>
            <a:r>
              <a:rPr lang="en-GB" dirty="0" smtClean="0"/>
              <a:t>H</a:t>
            </a:r>
            <a:r>
              <a:rPr lang="en-GB" baseline="-25000" dirty="0" smtClean="0"/>
              <a:t>12</a:t>
            </a:r>
            <a:r>
              <a:rPr lang="en-GB" dirty="0" smtClean="0"/>
              <a:t>O</a:t>
            </a:r>
            <a:r>
              <a:rPr lang="en-GB" baseline="-25000" dirty="0" smtClean="0"/>
              <a:t>6 </a:t>
            </a:r>
            <a:r>
              <a:rPr lang="en-GB" dirty="0" smtClean="0"/>
              <a:t>= Glucose </a:t>
            </a:r>
            <a:endParaRPr lang="en-GB" baseline="-25000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41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316</Words>
  <Application>Microsoft Office PowerPoint</Application>
  <PresentationFormat>Diavoorstelling (4:3)</PresentationFormat>
  <Paragraphs>84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</vt:lpstr>
      <vt:lpstr>Wingdings 3</vt:lpstr>
      <vt:lpstr>Facet</vt:lpstr>
      <vt:lpstr>Leaves 3.4 </vt:lpstr>
      <vt:lpstr>What is a plant?</vt:lpstr>
      <vt:lpstr>Anatomy of the root</vt:lpstr>
      <vt:lpstr>Vascular system stem</vt:lpstr>
      <vt:lpstr>Vascular system tree trunk</vt:lpstr>
      <vt:lpstr>Autotroph and heterotroph </vt:lpstr>
      <vt:lpstr>Plant cells </vt:lpstr>
      <vt:lpstr>Levels of organisation  </vt:lpstr>
      <vt:lpstr>Your first chemistry lesson </vt:lpstr>
      <vt:lpstr>Photosynthesis </vt:lpstr>
      <vt:lpstr>Anatomy leaf</vt:lpstr>
      <vt:lpstr>Vessels in a leaf  </vt:lpstr>
      <vt:lpstr>PowerPoint-presentatie</vt:lpstr>
      <vt:lpstr>Leaf scar </vt:lpstr>
      <vt:lpstr>PowerPoint-presentatie</vt:lpstr>
      <vt:lpstr>Function of leaves</vt:lpstr>
      <vt:lpstr>PowerPoint-presentatie</vt:lpstr>
      <vt:lpstr>PowerPoint-presentatie</vt:lpstr>
      <vt:lpstr>PowerPoint-presentatie</vt:lpstr>
      <vt:lpstr>Function of leaves</vt:lpstr>
      <vt:lpstr>Function of leaves</vt:lpstr>
      <vt:lpstr>Photosynthesis VS respiration </vt:lpstr>
      <vt:lpstr>Bruto and netto production.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Wartburg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leaf</dc:title>
  <dc:creator>W. Spreeuwenberg</dc:creator>
  <cp:lastModifiedBy>W. Spreeuwenberg</cp:lastModifiedBy>
  <cp:revision>15</cp:revision>
  <dcterms:created xsi:type="dcterms:W3CDTF">2012-12-04T07:19:06Z</dcterms:created>
  <dcterms:modified xsi:type="dcterms:W3CDTF">2015-06-15T06:55:36Z</dcterms:modified>
</cp:coreProperties>
</file>